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440" r:id="rId2"/>
    <p:sldId id="439" r:id="rId3"/>
    <p:sldId id="441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6868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584" autoAdjust="0"/>
    <p:restoredTop sz="94660"/>
  </p:normalViewPr>
  <p:slideViewPr>
    <p:cSldViewPr>
      <p:cViewPr varScale="1">
        <p:scale>
          <a:sx n="79" d="100"/>
          <a:sy n="79" d="100"/>
        </p:scale>
        <p:origin x="90" y="8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3D36890-D2AC-4BBA-8FD8-C1516A415335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A6C6775-B348-4624-B76D-050BF25032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050960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93321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462476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535899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944494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563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80512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39598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432930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520870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777266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424040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848B80-5E3E-49D6-A063-BFAA6E4B4258}" type="datetimeFigureOut">
              <a:rPr lang="en-GB" smtClean="0"/>
              <a:t>02/02/2021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445E3B-0F2B-492A-A096-231E904C900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47964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Grp="1" noChangeArrowheads="1"/>
          </p:cNvSpPr>
          <p:nvPr>
            <p:ph type="title"/>
          </p:nvPr>
        </p:nvSpPr>
        <p:spPr>
          <a:xfrm>
            <a:off x="1835696" y="120674"/>
            <a:ext cx="6174134" cy="1220093"/>
          </a:xfrm>
        </p:spPr>
        <p:txBody>
          <a:bodyPr>
            <a:noAutofit/>
          </a:bodyPr>
          <a:lstStyle/>
          <a:p>
            <a:pPr eaLnBrk="1" hangingPunct="1">
              <a:defRPr/>
            </a:pPr>
            <a:r>
              <a:rPr lang="en-GB" sz="2800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alibri" panose="020F0502020204030204" pitchFamily="34" charset="0"/>
              </a:rPr>
              <a:t>Radiobiology Research Working Group Meeting (</a:t>
            </a:r>
            <a:r>
              <a:rPr lang="en-GB" sz="2800" b="1" dirty="0">
                <a:effectLst>
                  <a:outerShdw blurRad="38100" dist="38100" dir="2700000" algn="tl">
                    <a:srgbClr val="C0C0C0"/>
                  </a:outerShdw>
                </a:effectLst>
                <a:latin typeface="Calibri" panose="020F0502020204030204" pitchFamily="34" charset="0"/>
              </a:rPr>
              <a:t>8</a:t>
            </a:r>
            <a:r>
              <a:rPr lang="en-GB" sz="2800" b="1" baseline="3000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alibri" panose="020F0502020204030204" pitchFamily="34" charset="0"/>
              </a:rPr>
              <a:t>th</a:t>
            </a:r>
            <a:r>
              <a:rPr lang="en-GB" sz="2800" b="1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Calibri" panose="020F0502020204030204" pitchFamily="34" charset="0"/>
              </a:rPr>
              <a:t> January 2021)</a:t>
            </a:r>
            <a:endParaRPr lang="en-US" sz="2800" b="1" dirty="0" smtClean="0">
              <a:effectLst>
                <a:outerShdw blurRad="38100" dist="38100" dir="2700000" algn="tl">
                  <a:srgbClr val="C0C0C0"/>
                </a:outerShdw>
              </a:effectLst>
              <a:latin typeface="Calibri" panose="020F0502020204030204" pitchFamily="34" charset="0"/>
            </a:endParaRPr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>
          <a:xfrm>
            <a:off x="485775" y="1340768"/>
            <a:ext cx="8406705" cy="4608512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GB" sz="2000" b="1" dirty="0"/>
              <a:t>Present:</a:t>
            </a:r>
            <a:endParaRPr lang="en-GB" sz="2000" dirty="0"/>
          </a:p>
          <a:p>
            <a:pPr marL="0" indent="0">
              <a:buNone/>
            </a:pPr>
            <a:r>
              <a:rPr lang="en-GB" sz="2000" dirty="0"/>
              <a:t>Jason Parsons </a:t>
            </a:r>
            <a:r>
              <a:rPr lang="en-GB" sz="2000" dirty="0" smtClean="0"/>
              <a:t>(University </a:t>
            </a:r>
            <a:r>
              <a:rPr lang="en-GB" sz="2000" dirty="0"/>
              <a:t>of Liverpool; Chair)</a:t>
            </a:r>
          </a:p>
          <a:p>
            <a:pPr marL="0" indent="0">
              <a:buNone/>
            </a:pPr>
            <a:r>
              <a:rPr lang="en-GB" sz="2000" dirty="0"/>
              <a:t>Ken Long </a:t>
            </a:r>
            <a:r>
              <a:rPr lang="en-GB" sz="2000" dirty="0" smtClean="0"/>
              <a:t>(Imperial </a:t>
            </a:r>
            <a:r>
              <a:rPr lang="en-GB" sz="2000" dirty="0"/>
              <a:t>College London)</a:t>
            </a:r>
          </a:p>
          <a:p>
            <a:pPr marL="0" indent="0">
              <a:buNone/>
            </a:pPr>
            <a:r>
              <a:rPr lang="en-GB" sz="2000" dirty="0"/>
              <a:t>Karen Kirkby </a:t>
            </a:r>
            <a:r>
              <a:rPr lang="en-GB" sz="2000" dirty="0" smtClean="0"/>
              <a:t>(University </a:t>
            </a:r>
            <a:r>
              <a:rPr lang="en-GB" sz="2000" dirty="0"/>
              <a:t>of Manchester)</a:t>
            </a:r>
          </a:p>
          <a:p>
            <a:pPr marL="0" indent="0">
              <a:buNone/>
            </a:pPr>
            <a:r>
              <a:rPr lang="en-GB" sz="2000" dirty="0"/>
              <a:t>Yolanda </a:t>
            </a:r>
            <a:r>
              <a:rPr lang="en-GB" sz="2000" dirty="0" err="1"/>
              <a:t>Presado</a:t>
            </a:r>
            <a:r>
              <a:rPr lang="en-GB" sz="2000" dirty="0"/>
              <a:t> </a:t>
            </a:r>
            <a:r>
              <a:rPr lang="en-GB" sz="2000" dirty="0" smtClean="0"/>
              <a:t>(</a:t>
            </a:r>
            <a:r>
              <a:rPr lang="en-GB" sz="2000" dirty="0" err="1" smtClean="0"/>
              <a:t>Institut</a:t>
            </a:r>
            <a:r>
              <a:rPr lang="en-GB" sz="2000" dirty="0" smtClean="0"/>
              <a:t> </a:t>
            </a:r>
            <a:r>
              <a:rPr lang="en-GB" sz="2000" dirty="0"/>
              <a:t>Curie)</a:t>
            </a:r>
          </a:p>
          <a:p>
            <a:pPr marL="0" indent="0">
              <a:buNone/>
            </a:pPr>
            <a:r>
              <a:rPr lang="en-GB" sz="2000" dirty="0"/>
              <a:t>Amato Giaccia </a:t>
            </a:r>
            <a:r>
              <a:rPr lang="en-GB" sz="2000" dirty="0" smtClean="0"/>
              <a:t>(University </a:t>
            </a:r>
            <a:r>
              <a:rPr lang="en-GB" sz="2000" dirty="0"/>
              <a:t>of Oxford)</a:t>
            </a:r>
          </a:p>
          <a:p>
            <a:pPr marL="0" indent="0">
              <a:buNone/>
            </a:pPr>
            <a:r>
              <a:rPr lang="en-GB" sz="2000" dirty="0"/>
              <a:t>Mark Hill </a:t>
            </a:r>
            <a:r>
              <a:rPr lang="en-GB" sz="2000" dirty="0" smtClean="0"/>
              <a:t>(University </a:t>
            </a:r>
            <a:r>
              <a:rPr lang="en-GB" sz="2000" dirty="0"/>
              <a:t>of Oxford)</a:t>
            </a:r>
          </a:p>
          <a:p>
            <a:pPr marL="0" indent="0">
              <a:buNone/>
            </a:pPr>
            <a:r>
              <a:rPr lang="en-GB" sz="2000" dirty="0"/>
              <a:t>Kristoffer Petersson </a:t>
            </a:r>
            <a:r>
              <a:rPr lang="en-GB" sz="2000" dirty="0" smtClean="0"/>
              <a:t>(University </a:t>
            </a:r>
            <a:r>
              <a:rPr lang="en-GB" sz="2000" dirty="0"/>
              <a:t>of Oxford)</a:t>
            </a:r>
          </a:p>
          <a:p>
            <a:pPr marL="0" indent="0">
              <a:buNone/>
            </a:pPr>
            <a:r>
              <a:rPr lang="en-GB" sz="2000" dirty="0"/>
              <a:t>Giuseppe Schettino </a:t>
            </a:r>
            <a:r>
              <a:rPr lang="en-GB" sz="2000" dirty="0" smtClean="0"/>
              <a:t>(National </a:t>
            </a:r>
            <a:r>
              <a:rPr lang="en-GB" sz="2000" dirty="0"/>
              <a:t>Physics Laboratory/University of Surrey)</a:t>
            </a:r>
          </a:p>
          <a:p>
            <a:pPr marL="0" indent="0">
              <a:buNone/>
            </a:pPr>
            <a:r>
              <a:rPr lang="en-GB" sz="2000" dirty="0"/>
              <a:t> </a:t>
            </a:r>
          </a:p>
          <a:p>
            <a:pPr marL="0" indent="0">
              <a:buNone/>
            </a:pPr>
            <a:r>
              <a:rPr lang="en-GB" sz="2000" b="1" dirty="0"/>
              <a:t>Apologies:</a:t>
            </a:r>
            <a:endParaRPr lang="en-GB" sz="2000" dirty="0"/>
          </a:p>
          <a:p>
            <a:pPr marL="0" indent="0">
              <a:buNone/>
            </a:pPr>
            <a:r>
              <a:rPr lang="en-GB" sz="2000" dirty="0"/>
              <a:t>Kevin Prise </a:t>
            </a:r>
            <a:r>
              <a:rPr lang="en-GB" sz="2000" dirty="0" smtClean="0"/>
              <a:t>(Queen’s </a:t>
            </a:r>
            <a:r>
              <a:rPr lang="en-GB" sz="2000" dirty="0"/>
              <a:t>University Belfast)</a:t>
            </a:r>
          </a:p>
        </p:txBody>
      </p:sp>
    </p:spTree>
    <p:extLst>
      <p:ext uri="{BB962C8B-B14F-4D97-AF65-F5344CB8AC3E}">
        <p14:creationId xmlns:p14="http://schemas.microsoft.com/office/powerpoint/2010/main" val="38855015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>
          <a:xfrm>
            <a:off x="214963" y="260648"/>
            <a:ext cx="8896677" cy="1368152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spcBef>
                <a:spcPts val="0"/>
              </a:spcBef>
              <a:spcAft>
                <a:spcPts val="1200"/>
              </a:spcAft>
              <a:buNone/>
              <a:tabLst>
                <a:tab pos="542925" algn="l"/>
              </a:tabLst>
            </a:pPr>
            <a:r>
              <a:rPr lang="en-GB" altLang="en-US" sz="2400" b="1" u="sng" dirty="0" smtClean="0">
                <a:latin typeface="Calibri" panose="020F0502020204030204" pitchFamily="34" charset="0"/>
              </a:rPr>
              <a:t>Remit</a:t>
            </a:r>
            <a:r>
              <a:rPr lang="en-GB" altLang="en-US" sz="2400" dirty="0" smtClean="0">
                <a:latin typeface="Calibri" panose="020F0502020204030204" pitchFamily="34" charset="0"/>
              </a:rPr>
              <a:t>:- </a:t>
            </a:r>
            <a:r>
              <a:rPr lang="en-GB" sz="2400" dirty="0" smtClean="0"/>
              <a:t>Discussion </a:t>
            </a:r>
            <a:r>
              <a:rPr lang="en-GB" sz="2400" dirty="0"/>
              <a:t>was </a:t>
            </a:r>
            <a:r>
              <a:rPr lang="en-GB" sz="2400" dirty="0" smtClean="0"/>
              <a:t>centred </a:t>
            </a:r>
            <a:r>
              <a:rPr lang="en-GB" sz="2400" dirty="0"/>
              <a:t>around identification of novel radiobiological aspects and questions that could be critically addressed with the </a:t>
            </a:r>
            <a:r>
              <a:rPr lang="en-GB" sz="2400" dirty="0" err="1"/>
              <a:t>LhARA</a:t>
            </a:r>
            <a:r>
              <a:rPr lang="en-GB" sz="2400" dirty="0"/>
              <a:t> facility.</a:t>
            </a:r>
          </a:p>
          <a:p>
            <a:pPr marL="0" indent="0">
              <a:spcBef>
                <a:spcPts val="0"/>
              </a:spcBef>
              <a:spcAft>
                <a:spcPts val="1200"/>
              </a:spcAft>
              <a:buNone/>
              <a:tabLst>
                <a:tab pos="542925" algn="l"/>
              </a:tabLst>
            </a:pPr>
            <a:r>
              <a:rPr lang="en-GB" altLang="en-US" sz="2400" dirty="0" smtClean="0">
                <a:latin typeface="Calibri" panose="020F0502020204030204" pitchFamily="34" charset="0"/>
              </a:rPr>
              <a:t> </a:t>
            </a:r>
            <a:endParaRPr lang="en-GB" altLang="en-US" sz="2400" dirty="0" smtClean="0">
              <a:latin typeface="Calibri" panose="020F0502020204030204" pitchFamily="34" charset="0"/>
            </a:endParaRPr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219161" y="1700808"/>
            <a:ext cx="8820472" cy="4968552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spcBef>
                <a:spcPts val="0"/>
              </a:spcBef>
              <a:spcAft>
                <a:spcPts val="1200"/>
              </a:spcAft>
              <a:buNone/>
              <a:tabLst>
                <a:tab pos="542925" algn="l"/>
              </a:tabLst>
            </a:pPr>
            <a:r>
              <a:rPr lang="en-GB" altLang="en-US" sz="2400" b="1" u="sng" dirty="0" smtClean="0">
                <a:latin typeface="Calibri" panose="020F0502020204030204" pitchFamily="34" charset="0"/>
              </a:rPr>
              <a:t>Key discussion points</a:t>
            </a:r>
          </a:p>
          <a:p>
            <a:pPr>
              <a:spcBef>
                <a:spcPts val="0"/>
              </a:spcBef>
              <a:tabLst>
                <a:tab pos="542925" algn="l"/>
              </a:tabLst>
            </a:pPr>
            <a:r>
              <a:rPr lang="en-GB" altLang="en-US" sz="2000" dirty="0" smtClean="0">
                <a:latin typeface="Calibri" panose="020F0502020204030204" pitchFamily="34" charset="0"/>
              </a:rPr>
              <a:t>Provides a reproducible, stable and reliable beam critical for acquiring accurate radiobiological data, and for performing systematic evaluations of the biological response.</a:t>
            </a:r>
          </a:p>
          <a:p>
            <a:pPr>
              <a:spcBef>
                <a:spcPts val="0"/>
              </a:spcBef>
              <a:tabLst>
                <a:tab pos="542925" algn="l"/>
              </a:tabLst>
            </a:pPr>
            <a:r>
              <a:rPr lang="en-GB" altLang="en-US" sz="2000" dirty="0" smtClean="0">
                <a:latin typeface="Calibri" panose="020F0502020204030204" pitchFamily="34" charset="0"/>
              </a:rPr>
              <a:t>Beam which is flexible, easily accessible, and potentially high throughput, unlike clinical facilities.</a:t>
            </a:r>
          </a:p>
          <a:p>
            <a:pPr>
              <a:spcBef>
                <a:spcPts val="0"/>
              </a:spcBef>
              <a:tabLst>
                <a:tab pos="542925" algn="l"/>
              </a:tabLst>
            </a:pPr>
            <a:r>
              <a:rPr lang="en-GB" altLang="en-US" sz="2000" i="1" dirty="0">
                <a:latin typeface="Calibri" panose="020F0502020204030204" pitchFamily="34" charset="0"/>
              </a:rPr>
              <a:t>In vitro </a:t>
            </a:r>
            <a:r>
              <a:rPr lang="en-GB" altLang="en-US" sz="2000" dirty="0">
                <a:latin typeface="Calibri" panose="020F0502020204030204" pitchFamily="34" charset="0"/>
              </a:rPr>
              <a:t>and </a:t>
            </a:r>
            <a:r>
              <a:rPr lang="en-GB" altLang="en-US" sz="2000" i="1" dirty="0">
                <a:latin typeface="Calibri" panose="020F0502020204030204" pitchFamily="34" charset="0"/>
              </a:rPr>
              <a:t>in vivo </a:t>
            </a:r>
            <a:r>
              <a:rPr lang="en-GB" altLang="en-US" sz="2000" dirty="0">
                <a:latin typeface="Calibri" panose="020F0502020204030204" pitchFamily="34" charset="0"/>
              </a:rPr>
              <a:t>end-stations both for routine cell culture experiments, but also animal </a:t>
            </a:r>
            <a:r>
              <a:rPr lang="en-GB" altLang="en-US" sz="2000" dirty="0" smtClean="0">
                <a:latin typeface="Calibri" panose="020F0502020204030204" pitchFamily="34" charset="0"/>
              </a:rPr>
              <a:t>irradiations.</a:t>
            </a:r>
          </a:p>
          <a:p>
            <a:pPr>
              <a:spcBef>
                <a:spcPts val="0"/>
              </a:spcBef>
              <a:tabLst>
                <a:tab pos="542925" algn="l"/>
              </a:tabLst>
            </a:pPr>
            <a:r>
              <a:rPr lang="en-GB" altLang="en-US" sz="2000" dirty="0" smtClean="0">
                <a:latin typeface="Calibri" panose="020F0502020204030204" pitchFamily="34" charset="0"/>
              </a:rPr>
              <a:t>Stimulate </a:t>
            </a:r>
            <a:r>
              <a:rPr lang="en-GB" altLang="en-US" sz="2000" dirty="0">
                <a:latin typeface="Calibri" panose="020F0502020204030204" pitchFamily="34" charset="0"/>
              </a:rPr>
              <a:t>the analysis of more complex biological end-points; potential for live cell imaging.</a:t>
            </a:r>
          </a:p>
          <a:p>
            <a:pPr>
              <a:spcBef>
                <a:spcPts val="0"/>
              </a:spcBef>
              <a:tabLst>
                <a:tab pos="542925" algn="l"/>
              </a:tabLst>
            </a:pPr>
            <a:r>
              <a:rPr lang="en-GB" altLang="en-US" sz="2000" dirty="0" smtClean="0">
                <a:latin typeface="Calibri" panose="020F0502020204030204" pitchFamily="34" charset="0"/>
              </a:rPr>
              <a:t>Enable clinically-relevant dose fractionation experiments, and combinatorial treatments (e.g. targeted drugs/inhibitors).</a:t>
            </a:r>
          </a:p>
          <a:p>
            <a:pPr>
              <a:spcBef>
                <a:spcPts val="0"/>
              </a:spcBef>
              <a:tabLst>
                <a:tab pos="542925" algn="l"/>
              </a:tabLst>
            </a:pPr>
            <a:r>
              <a:rPr lang="en-GB" altLang="en-US" sz="2000" dirty="0" smtClean="0">
                <a:latin typeface="Calibri" panose="020F0502020204030204" pitchFamily="34" charset="0"/>
              </a:rPr>
              <a:t>Delivery of ultra high dose rates (FLASH) and the biology behind this phenomenon.</a:t>
            </a:r>
          </a:p>
          <a:p>
            <a:pPr>
              <a:spcBef>
                <a:spcPts val="0"/>
              </a:spcBef>
              <a:tabLst>
                <a:tab pos="542925" algn="l"/>
              </a:tabLst>
            </a:pPr>
            <a:r>
              <a:rPr lang="en-GB" altLang="en-US" sz="2000" dirty="0" smtClean="0">
                <a:latin typeface="Calibri" panose="020F0502020204030204" pitchFamily="34" charset="0"/>
              </a:rPr>
              <a:t>Unique ability to combine proton </a:t>
            </a:r>
            <a:r>
              <a:rPr lang="en-GB" altLang="en-US" sz="2000" dirty="0" err="1" smtClean="0">
                <a:latin typeface="Calibri" panose="020F0502020204030204" pitchFamily="34" charset="0"/>
              </a:rPr>
              <a:t>minibeam</a:t>
            </a:r>
            <a:r>
              <a:rPr lang="en-GB" altLang="en-US" sz="2000" dirty="0" smtClean="0">
                <a:latin typeface="Calibri" panose="020F0502020204030204" pitchFamily="34" charset="0"/>
              </a:rPr>
              <a:t> with FLASH.</a:t>
            </a:r>
            <a:endParaRPr lang="en-GB" altLang="en-US" sz="2000" dirty="0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326622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 txBox="1">
            <a:spLocks noChangeArrowheads="1"/>
          </p:cNvSpPr>
          <p:nvPr/>
        </p:nvSpPr>
        <p:spPr>
          <a:xfrm>
            <a:off x="214963" y="1844824"/>
            <a:ext cx="8896677" cy="1368152"/>
          </a:xfrm>
          <a:prstGeom prst="rect">
            <a:avLst/>
          </a:prstGeom>
        </p:spPr>
        <p:txBody>
          <a:bodyPr/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spcBef>
                <a:spcPts val="0"/>
              </a:spcBef>
              <a:spcAft>
                <a:spcPts val="1200"/>
              </a:spcAft>
              <a:buNone/>
              <a:tabLst>
                <a:tab pos="542925" algn="l"/>
              </a:tabLst>
            </a:pPr>
            <a:r>
              <a:rPr lang="en-GB" altLang="en-US" sz="2400" b="1" u="sng" dirty="0" smtClean="0">
                <a:latin typeface="Calibri" panose="020F0502020204030204" pitchFamily="34" charset="0"/>
              </a:rPr>
              <a:t>Next stage</a:t>
            </a:r>
            <a:r>
              <a:rPr lang="en-GB" altLang="en-US" sz="2400" dirty="0" smtClean="0">
                <a:latin typeface="Calibri" panose="020F0502020204030204" pitchFamily="34" charset="0"/>
              </a:rPr>
              <a:t>:- Further consideration of the major and key </a:t>
            </a:r>
            <a:r>
              <a:rPr lang="en-GB" sz="2400" dirty="0" smtClean="0"/>
              <a:t>biological questions </a:t>
            </a:r>
            <a:r>
              <a:rPr lang="en-GB" sz="2400" dirty="0"/>
              <a:t>that could be </a:t>
            </a:r>
            <a:r>
              <a:rPr lang="en-GB" sz="2400" dirty="0" smtClean="0"/>
              <a:t>addressed </a:t>
            </a:r>
            <a:r>
              <a:rPr lang="en-GB" sz="2400" dirty="0"/>
              <a:t>with </a:t>
            </a:r>
            <a:r>
              <a:rPr lang="en-GB" sz="2400" dirty="0" smtClean="0"/>
              <a:t>proton/ions delivered by </a:t>
            </a:r>
            <a:r>
              <a:rPr lang="en-GB" sz="2400" dirty="0" err="1" smtClean="0"/>
              <a:t>LhARA</a:t>
            </a:r>
            <a:r>
              <a:rPr lang="en-GB" sz="2400" dirty="0" smtClean="0"/>
              <a:t>, which would strengthen a case for support.</a:t>
            </a:r>
            <a:endParaRPr lang="en-GB" sz="2400" dirty="0"/>
          </a:p>
          <a:p>
            <a:pPr marL="0" indent="0">
              <a:spcBef>
                <a:spcPts val="0"/>
              </a:spcBef>
              <a:spcAft>
                <a:spcPts val="1200"/>
              </a:spcAft>
              <a:buNone/>
              <a:tabLst>
                <a:tab pos="542925" algn="l"/>
              </a:tabLst>
            </a:pPr>
            <a:r>
              <a:rPr lang="en-GB" altLang="en-US" sz="2400" dirty="0" smtClean="0">
                <a:latin typeface="Calibri" panose="020F0502020204030204" pitchFamily="34" charset="0"/>
              </a:rPr>
              <a:t> </a:t>
            </a:r>
            <a:endParaRPr lang="en-GB" altLang="en-US" sz="2400" dirty="0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564419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560</TotalTime>
  <Words>254</Words>
  <Application>Microsoft Office PowerPoint</Application>
  <PresentationFormat>On-screen Show (4:3)</PresentationFormat>
  <Paragraphs>25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Arial</vt:lpstr>
      <vt:lpstr>Calibri</vt:lpstr>
      <vt:lpstr>Office Theme</vt:lpstr>
      <vt:lpstr>Radiobiology Research Working Group Meeting (8th January 2021)</vt:lpstr>
      <vt:lpstr>PowerPoint Presentation</vt:lpstr>
      <vt:lpstr>PowerPoint Presentation</vt:lpstr>
    </vt:vector>
  </TitlesOfParts>
  <Company>The University of Liverpool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PARSONS, Jason</dc:creator>
  <cp:lastModifiedBy>Parsons, Jason</cp:lastModifiedBy>
  <cp:revision>380</cp:revision>
  <dcterms:created xsi:type="dcterms:W3CDTF">2014-03-03T12:49:12Z</dcterms:created>
  <dcterms:modified xsi:type="dcterms:W3CDTF">2021-02-02T14:02:47Z</dcterms:modified>
</cp:coreProperties>
</file>